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89" r:id="rId3"/>
    <p:sldId id="323" r:id="rId4"/>
    <p:sldId id="316" r:id="rId5"/>
    <p:sldId id="313" r:id="rId6"/>
    <p:sldId id="314" r:id="rId7"/>
    <p:sldId id="315" r:id="rId8"/>
    <p:sldId id="324" r:id="rId9"/>
    <p:sldId id="295" r:id="rId10"/>
    <p:sldId id="291" r:id="rId11"/>
    <p:sldId id="296" r:id="rId12"/>
    <p:sldId id="292" r:id="rId13"/>
    <p:sldId id="298" r:id="rId14"/>
    <p:sldId id="297" r:id="rId15"/>
    <p:sldId id="300" r:id="rId16"/>
    <p:sldId id="317" r:id="rId17"/>
    <p:sldId id="322" r:id="rId18"/>
    <p:sldId id="301" r:id="rId19"/>
    <p:sldId id="302" r:id="rId20"/>
    <p:sldId id="303" r:id="rId21"/>
    <p:sldId id="304" r:id="rId22"/>
    <p:sldId id="318" r:id="rId23"/>
    <p:sldId id="299" r:id="rId24"/>
    <p:sldId id="293" r:id="rId25"/>
    <p:sldId id="312" r:id="rId26"/>
    <p:sldId id="311" r:id="rId27"/>
    <p:sldId id="309" r:id="rId28"/>
    <p:sldId id="310" r:id="rId29"/>
    <p:sldId id="319" r:id="rId30"/>
    <p:sldId id="305" r:id="rId31"/>
    <p:sldId id="294" r:id="rId32"/>
    <p:sldId id="308" r:id="rId33"/>
    <p:sldId id="306" r:id="rId34"/>
    <p:sldId id="307" r:id="rId35"/>
    <p:sldId id="320" r:id="rId36"/>
    <p:sldId id="321" r:id="rId37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3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3/8/21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clustering-algorithms" TargetMode="External"/><Relationship Id="rId7" Type="http://schemas.openxmlformats.org/officeDocument/2006/relationships/image" Target="../media/image11.gi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uc-r.github.io/hc_clustering" TargetMode="External"/><Relationship Id="rId4" Type="http://schemas.openxmlformats.org/officeDocument/2006/relationships/hyperlink" Target="https://spin.atomicobject.com/2015/05/26/mean-shift-clusterin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mds.org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en.wikipedia.org/wiki/K-means_clusterin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parrt/msds621/blob/master/notebooks/clustering/kmeans.ipynb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uster/plot_color_quantization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hyperlink" Target="https://en.wikipedia.org/wiki/Color_quantiza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github.com/parrt/msds621/blob/master/notebooks/clustering/kmeans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cshowto.datasciencecentral.com/hierarchical-clustering/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aedsayad.com/clustering_hierarchical.htm" TargetMode="External"/><Relationship Id="rId4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hyperlink" Target="https://uc-r.github.io/hc_clustering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uc-r.github.io/hc_clusteri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ai/fastbook/blob/master/08_collab.ipynb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.berkeley.edu/~breiman/RandomForests/cc_home.htm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orvath.genetics.ucla.edu/html/RFclustering/RFclustering/RandomForestHorvath.pdf" TargetMode="External"/><Relationship Id="rId2" Type="http://schemas.openxmlformats.org/officeDocument/2006/relationships/hyperlink" Target="http://biorxiv.org/cgi/reprint/258699v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uder.io/semi-supervised/index.html#selftrain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iteseerx.ist.psu.edu/viewdoc/download?doi=10.1.1.68.3602&amp;rep=rep1&amp;type=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Unsupervised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Mostly 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106" y="365125"/>
            <a:ext cx="10964694" cy="650009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0924F-1A3F-A24F-998E-A991D114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03" y="1897489"/>
            <a:ext cx="3035029" cy="2673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CBF3C1-6975-2A42-A36D-D8BEC13B0AEC}"/>
              </a:ext>
            </a:extLst>
          </p:cNvPr>
          <p:cNvSpPr txBox="1"/>
          <p:nvPr/>
        </p:nvSpPr>
        <p:spPr>
          <a:xfrm>
            <a:off x="0" y="6206565"/>
            <a:ext cx="796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Images: </a:t>
            </a:r>
            <a:r>
              <a:rPr lang="en-US" sz="1400" dirty="0">
                <a:hlinkClick r:id="rId3"/>
              </a:rPr>
              <a:t>https://developers.google.com/machine-learning/clustering/clustering-algorithms</a:t>
            </a:r>
            <a:r>
              <a:rPr lang="en-US" sz="1400" dirty="0"/>
              <a:t>,</a:t>
            </a:r>
          </a:p>
          <a:p>
            <a:r>
              <a:rPr lang="en-US" sz="1400" dirty="0">
                <a:hlinkClick r:id="rId4"/>
              </a:rPr>
              <a:t>https://spin.atomicobject.com/2015/05/26/mean-shift-clustering/</a:t>
            </a:r>
            <a:r>
              <a:rPr lang="en-US" sz="1400" dirty="0"/>
              <a:t>, </a:t>
            </a:r>
            <a:r>
              <a:rPr lang="en-US" sz="1400" dirty="0">
                <a:hlinkClick r:id="rId5"/>
              </a:rPr>
              <a:t>https://uc-r.github.io/hc_clustering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26AAA-285D-D646-9F07-171F0339169B}"/>
              </a:ext>
            </a:extLst>
          </p:cNvPr>
          <p:cNvSpPr txBox="1"/>
          <p:nvPr/>
        </p:nvSpPr>
        <p:spPr>
          <a:xfrm>
            <a:off x="1264855" y="478827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E39A21-9C61-5A4D-9837-C363D47BC30E}"/>
              </a:ext>
            </a:extLst>
          </p:cNvPr>
          <p:cNvSpPr txBox="1"/>
          <p:nvPr/>
        </p:nvSpPr>
        <p:spPr>
          <a:xfrm>
            <a:off x="5418463" y="478260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mean-shift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E841E3-4C7C-934A-9418-6CBDD16ED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6658" y="2281637"/>
            <a:ext cx="3937000" cy="1905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F5E363-4FBB-4241-A81A-8E1080F0FF74}"/>
              </a:ext>
            </a:extLst>
          </p:cNvPr>
          <p:cNvSpPr txBox="1"/>
          <p:nvPr/>
        </p:nvSpPr>
        <p:spPr>
          <a:xfrm>
            <a:off x="8937754" y="478260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DF65-057E-8545-86D4-D0930EDB1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706" y="1735769"/>
            <a:ext cx="4247474" cy="29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33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66FF-775D-314E-8392-4459D007A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493277-45C5-DE43-B73B-AECD0417F8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29643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Always nonnegative; only distance(</a:t>
                </a:r>
                <a:r>
                  <a:rPr lang="en-US" dirty="0" err="1"/>
                  <a:t>v,v</a:t>
                </a:r>
                <a:r>
                  <a:rPr lang="en-US" dirty="0"/>
                  <a:t>) is 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Symmetry; distance(</a:t>
                </a:r>
                <a:r>
                  <a:rPr lang="en-US" dirty="0" err="1"/>
                  <a:t>v,w</a:t>
                </a:r>
                <a:r>
                  <a:rPr lang="en-US" dirty="0"/>
                  <a:t>) = distance(</a:t>
                </a:r>
                <a:r>
                  <a:rPr lang="en-US" dirty="0" err="1"/>
                  <a:t>w,v</a:t>
                </a:r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Triangle inequality; distance(</a:t>
                </a:r>
                <a:r>
                  <a:rPr lang="en-US" dirty="0" err="1"/>
                  <a:t>v,w</a:t>
                </a:r>
                <a:r>
                  <a:rPr lang="en-US" dirty="0"/>
                  <a:t>)+distance(</a:t>
                </a:r>
                <a:r>
                  <a:rPr lang="en-US" dirty="0" err="1"/>
                  <a:t>w,z</a:t>
                </a:r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distance(</a:t>
                </a:r>
                <a:r>
                  <a:rPr lang="en-US" dirty="0" err="1"/>
                  <a:t>v,z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493277-45C5-DE43-B73B-AECD0417F8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29643"/>
              </a:xfrm>
              <a:blipFill>
                <a:blip r:embed="rId2"/>
                <a:stretch>
                  <a:fillRect l="-965"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D196F2F-741C-BE49-9A49-B731C3613700}"/>
              </a:ext>
            </a:extLst>
          </p:cNvPr>
          <p:cNvSpPr txBox="1"/>
          <p:nvPr/>
        </p:nvSpPr>
        <p:spPr>
          <a:xfrm>
            <a:off x="0" y="6488668"/>
            <a:ext cx="660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http://www.mmds.org/</a:t>
            </a:r>
            <a:r>
              <a:rPr lang="en-US" dirty="0"/>
              <a:t>; see it for more on distance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D0139-E03E-454C-9A70-B8B2E800A90D}"/>
              </a:ext>
            </a:extLst>
          </p:cNvPr>
          <p:cNvSpPr txBox="1"/>
          <p:nvPr/>
        </p:nvSpPr>
        <p:spPr>
          <a:xfrm>
            <a:off x="4179127" y="40859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3644E-0C53-3F48-9821-24C8F64F5E27}"/>
              </a:ext>
            </a:extLst>
          </p:cNvPr>
          <p:cNvSpPr txBox="1"/>
          <p:nvPr/>
        </p:nvSpPr>
        <p:spPr>
          <a:xfrm>
            <a:off x="5735552" y="348314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D4603-D864-AE47-816B-16004B2BEB82}"/>
              </a:ext>
            </a:extLst>
          </p:cNvPr>
          <p:cNvSpPr txBox="1"/>
          <p:nvPr/>
        </p:nvSpPr>
        <p:spPr>
          <a:xfrm>
            <a:off x="6309484" y="40859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B68594-A9FD-654E-8E0D-167A9BA8689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479209" y="3667806"/>
            <a:ext cx="1256343" cy="60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8593C3-AE2A-3648-889E-E7BAF1A41AB4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6086930" y="3667806"/>
            <a:ext cx="372595" cy="41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3E0ED4-2984-654B-B092-E2C47EB2E11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479209" y="4270602"/>
            <a:ext cx="183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25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95592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clustering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955920"/>
              </a:xfrm>
              <a:blipFill>
                <a:blip r:embed="rId2"/>
                <a:stretch>
                  <a:fillRect l="-1086" t="-5195"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5837"/>
                <a:ext cx="8568447" cy="471112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Assumes Euclidean space</a:t>
                </a:r>
              </a:p>
              <a:p>
                <a:r>
                  <a:rPr lang="en-US" dirty="0"/>
                  <a:t>Clusters separated by straight lines only</a:t>
                </a:r>
              </a:p>
              <a:p>
                <a:r>
                  <a:rPr lang="en-US" dirty="0"/>
                  <a:t>User provides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number of clusters to find,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Idea is to pick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centroids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space and assign points to cluster with closest centroid then recompute centroids</a:t>
                </a:r>
              </a:p>
              <a:p>
                <a:r>
                  <a:rPr lang="en-US" dirty="0"/>
                  <a:t>Repeat until the cluster assignments stop changing</a:t>
                </a:r>
              </a:p>
              <a:p>
                <a:r>
                  <a:rPr lang="en-US" dirty="0"/>
                  <a:t>Can select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as initial centroids:</a:t>
                </a:r>
              </a:p>
              <a:p>
                <a:pPr lvl="1"/>
                <a:r>
                  <a:rPr lang="en-US" dirty="0"/>
                  <a:t>At random (seems to do a crappy job for large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By picking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distant points (</a:t>
                </a:r>
                <a:r>
                  <a:rPr lang="en-US" i="1" dirty="0"/>
                  <a:t>k-means++ </a:t>
                </a:r>
                <a:r>
                  <a:rPr lang="en-US" dirty="0"/>
                  <a:t>is a variation for initial selection)</a:t>
                </a:r>
              </a:p>
              <a:p>
                <a:r>
                  <a:rPr lang="en-US" dirty="0"/>
                  <a:t>Algorithm converges using Euclidean distance</a:t>
                </a:r>
              </a:p>
              <a:p>
                <a:r>
                  <a:rPr lang="en-US" dirty="0"/>
                  <a:t>Not guaranteed to find optimal clusters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5837"/>
                <a:ext cx="8568447" cy="4711126"/>
              </a:xfrm>
              <a:blipFill>
                <a:blip r:embed="rId3"/>
                <a:stretch>
                  <a:fillRect l="-1185" t="-3495" r="-593" b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5F1CE46-4AB4-2240-B0B5-AA3CA478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1934" y="1465837"/>
            <a:ext cx="1790700" cy="1943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09E31-48D5-0247-8E51-C0B73C6C1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984" y="3889672"/>
            <a:ext cx="2260600" cy="212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15D6AD-6F5F-FE42-9B7D-3C209C59276F}"/>
              </a:ext>
            </a:extLst>
          </p:cNvPr>
          <p:cNvSpPr txBox="1"/>
          <p:nvPr/>
        </p:nvSpPr>
        <p:spPr>
          <a:xfrm>
            <a:off x="10016261" y="120883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A3B00-350C-0843-9E57-0E68AA0A0FDB}"/>
              </a:ext>
            </a:extLst>
          </p:cNvPr>
          <p:cNvSpPr txBox="1"/>
          <p:nvPr/>
        </p:nvSpPr>
        <p:spPr>
          <a:xfrm>
            <a:off x="10016261" y="3626952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 fails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6733B5-1A88-B844-94AE-727E8ECB24F8}"/>
              </a:ext>
            </a:extLst>
          </p:cNvPr>
          <p:cNvCxnSpPr>
            <a:cxnSpLocks/>
          </p:cNvCxnSpPr>
          <p:nvPr/>
        </p:nvCxnSpPr>
        <p:spPr>
          <a:xfrm flipV="1">
            <a:off x="9834664" y="4214299"/>
            <a:ext cx="1917970" cy="1651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390F949-FD57-5643-9D48-6BDE264CF541}"/>
              </a:ext>
            </a:extLst>
          </p:cNvPr>
          <p:cNvCxnSpPr>
            <a:cxnSpLocks/>
          </p:cNvCxnSpPr>
          <p:nvPr/>
        </p:nvCxnSpPr>
        <p:spPr>
          <a:xfrm flipV="1">
            <a:off x="10884447" y="2013626"/>
            <a:ext cx="827655" cy="1577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B40A96-BE09-654F-AFD6-358E04A6DC21}"/>
              </a:ext>
            </a:extLst>
          </p:cNvPr>
          <p:cNvCxnSpPr>
            <a:cxnSpLocks/>
          </p:cNvCxnSpPr>
          <p:nvPr/>
        </p:nvCxnSpPr>
        <p:spPr>
          <a:xfrm flipH="1" flipV="1">
            <a:off x="10272410" y="1796187"/>
            <a:ext cx="612037" cy="37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0B65D0-5A8A-5746-82DC-D8E9E30DBF57}"/>
              </a:ext>
            </a:extLst>
          </p:cNvPr>
          <p:cNvCxnSpPr>
            <a:cxnSpLocks/>
          </p:cNvCxnSpPr>
          <p:nvPr/>
        </p:nvCxnSpPr>
        <p:spPr>
          <a:xfrm>
            <a:off x="10884447" y="2171423"/>
            <a:ext cx="0" cy="10365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34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85CC7C-0537-8040-B91C-437CD3AAEF5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985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 clustering animation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85CC7C-0537-8040-B91C-437CD3AAEF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98598"/>
              </a:xfrm>
              <a:blipFill>
                <a:blip r:embed="rId2"/>
                <a:stretch>
                  <a:fillRect l="-1086" t="-17188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E9F7CE8-B5D8-D740-9AD9-F2A9F723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42" y="1066447"/>
            <a:ext cx="5349568" cy="5198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E1EA93-2E5B-5340-9AD9-1748D5E62C58}"/>
              </a:ext>
            </a:extLst>
          </p:cNvPr>
          <p:cNvSpPr txBox="1"/>
          <p:nvPr/>
        </p:nvSpPr>
        <p:spPr>
          <a:xfrm>
            <a:off x="77821" y="6488668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 from </a:t>
            </a:r>
            <a:r>
              <a:rPr lang="en-US" dirty="0">
                <a:hlinkClick r:id="rId4"/>
              </a:rPr>
              <a:t>https://en.wikipedia.org/wiki/K-means_clustering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6413C52-3250-9A4C-9158-FD7B7AA41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3724"/>
                <a:ext cx="5640421" cy="501323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gives Voronoi tessellation</a:t>
                </a:r>
              </a:p>
              <a:p>
                <a:r>
                  <a:rPr lang="en-US" dirty="0"/>
                  <a:t>It assumes that all points in the cluster are contiguous; sounds obvious, but for most real problems this assumption doesn’t hold</a:t>
                </a:r>
              </a:p>
              <a:p>
                <a:r>
                  <a:rPr lang="en-US" dirty="0"/>
                  <a:t>If true clusters are noncontiguous,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will give poor results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6413C52-3250-9A4C-9158-FD7B7AA41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3724"/>
                <a:ext cx="5640421" cy="5013239"/>
              </a:xfrm>
              <a:blipFill>
                <a:blip r:embed="rId5"/>
                <a:stretch>
                  <a:fillRect l="-2022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566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9F254-BA6C-5A46-BB8C-3EAE1A96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70044"/>
          </a:xfrm>
        </p:spPr>
        <p:txBody>
          <a:bodyPr/>
          <a:lstStyle/>
          <a:p>
            <a:r>
              <a:rPr lang="en-US" dirty="0"/>
              <a:t>k-means algorithm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60437B-4D7F-284F-BB26-EFD3BB5F6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74318"/>
            <a:ext cx="10971179" cy="5883682"/>
          </a:xfrm>
        </p:spPr>
      </p:pic>
    </p:spTree>
    <p:extLst>
      <p:ext uri="{BB962C8B-B14F-4D97-AF65-F5344CB8AC3E}">
        <p14:creationId xmlns:p14="http://schemas.microsoft.com/office/powerpoint/2010/main" val="2828233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FA9963-EF4F-D248-A35A-6DA012ABA5D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application: MNIST</a:t>
                </a:r>
                <a:br>
                  <a:rPr lang="en-US" dirty="0"/>
                </a:br>
                <a:r>
                  <a:rPr lang="en-US" sz="2400" dirty="0"/>
                  <a:t>(Known digits so we can measure error)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BFA9963-EF4F-D248-A35A-6DA012ABA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D30F4F-CC5B-9F4A-A7C3-EBC2C63D6E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449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cluster MNIST digit greyscale images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=28x28=784 pixels/image</a:t>
                </a:r>
              </a:p>
              <a:p>
                <a:r>
                  <a:rPr lang="en-US" dirty="0"/>
                  <a:t>Results vary a lot and depends a lot on</a:t>
                </a:r>
                <a:br>
                  <a:rPr lang="en-US" dirty="0"/>
                </a:br>
                <a:r>
                  <a:rPr lang="en-US" dirty="0"/>
                  <a:t>initial cluster centroid selection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doesn’t work that well </a:t>
                </a:r>
                <a:r>
                  <a:rPr lang="en-US" dirty="0">
                    <a:sym typeface="Wingdings"/>
                  </a:rPr>
                  <a:t>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finds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=10 clusters but cluster number 5 doesn’t necessarily correspond to the images of fives</a:t>
                </a:r>
              </a:p>
              <a:p>
                <a:r>
                  <a:rPr lang="en-US" dirty="0"/>
                  <a:t>So, to test quality, let's use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group images by digit then ask for impurity of predictions for each image group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D30F4F-CC5B-9F4A-A7C3-EBC2C63D6E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44963" cy="4351338"/>
              </a:xfrm>
              <a:blipFill>
                <a:blip r:embed="rId3"/>
                <a:stretch>
                  <a:fillRect l="-95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36EF562-4D07-1E4B-8391-5551EFCC5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621" y="365125"/>
            <a:ext cx="3062321" cy="313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5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4424-DDA8-9F43-AFF9-4F011F61C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67" y="193854"/>
            <a:ext cx="10653045" cy="581173"/>
          </a:xfrm>
        </p:spPr>
        <p:txBody>
          <a:bodyPr>
            <a:noAutofit/>
          </a:bodyPr>
          <a:lstStyle/>
          <a:p>
            <a:r>
              <a:rPr lang="en-US" sz="3600" dirty="0"/>
              <a:t>Compare clustering of multiple image subsets with random initial centroids (doesn't seem to work well)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0D8828-AE6B-A34F-B712-A7EB5F4FD949}"/>
              </a:ext>
            </a:extLst>
          </p:cNvPr>
          <p:cNvSpPr txBox="1"/>
          <p:nvPr/>
        </p:nvSpPr>
        <p:spPr>
          <a:xfrm>
            <a:off x="985039" y="1132444"/>
            <a:ext cx="10221922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for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in range(10): # do 10 trials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df_subset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df_digits.sample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(n=1000, replace=False)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X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df_subset.drop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('digit', axis=1) # get just pixels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y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df_subset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['digit']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X = normalize(X)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(10,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='random')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kmeans.fit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kmeans.predict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#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digit_idxs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[d] tells us which X indexes are for digit d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digit_idxs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= [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np.where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(y==d)[0] for d in range(10)]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# we don't know which of k clusters is for which digit but we can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# ask for the impurity of 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 associated with known digit d group</a:t>
            </a:r>
          </a:p>
          <a:p>
            <a:r>
              <a:rPr lang="en-US" dirty="0">
                <a:latin typeface="Monaco" charset="0"/>
                <a:ea typeface="Monaco" charset="0"/>
                <a:cs typeface="Monaco" charset="0"/>
              </a:rPr>
              <a:t>    print([round(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gini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digit_idxs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[d]]),2) for d in range(10)])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6468" y="4963083"/>
            <a:ext cx="75905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[0.27, 0.55, 0.43, 0.34, 0.46, 0.65, 0.3,  0.53, 0.54, 0.66]</a:t>
            </a:r>
          </a:p>
          <a:p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[0.27, 0.51, 0.24, 0.41, 0.54, 0.58, 0.48, 0.53, 0.57, 0.71]</a:t>
            </a:r>
          </a:p>
          <a:p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[0.36, 0.51, 0.33, 0.52, 0.52, 0.72, 0.24, 0.4,  0.47, 0.61]</a:t>
            </a:r>
          </a:p>
          <a:p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[0.49, 0.53, 0.31, 0.56, 0.59, 0.68, 0.44, 0.51, 0.45, 0.57]</a:t>
            </a:r>
          </a:p>
          <a:p>
            <a:r>
              <a:rPr lang="pt-BR" sz="1600" dirty="0">
                <a:latin typeface="Monaco" charset="0"/>
                <a:ea typeface="Monaco" charset="0"/>
                <a:cs typeface="Monaco" charset="0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BCBDD-5DA6-0D44-B655-681BA5800659}"/>
              </a:ext>
            </a:extLst>
          </p:cNvPr>
          <p:cNvSpPr txBox="1"/>
          <p:nvPr/>
        </p:nvSpPr>
        <p:spPr>
          <a:xfrm>
            <a:off x="0" y="6404095"/>
            <a:ext cx="798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2"/>
              </a:rPr>
              <a:t>https://github.com/parrt/msds621/blob/master/notebooks/clustering/kmeans.ipynb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AA056-9223-6A47-BAB5-09878D88FB3F}"/>
                  </a:ext>
                </a:extLst>
              </p:cNvPr>
              <p:cNvSpPr txBox="1"/>
              <p:nvPr/>
            </p:nvSpPr>
            <p:spPr>
              <a:xfrm>
                <a:off x="8452835" y="4963083"/>
                <a:ext cx="3739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Gini max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9/10 = 0.9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9AA056-9223-6A47-BAB5-09878D88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835" y="4963083"/>
                <a:ext cx="3739165" cy="369332"/>
              </a:xfrm>
              <a:prstGeom prst="rect">
                <a:avLst/>
              </a:prstGeom>
              <a:blipFill>
                <a:blip r:embed="rId3"/>
                <a:stretch>
                  <a:fillRect l="-1351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96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predictions in cluster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1" y="1467293"/>
            <a:ext cx="11119504" cy="4605873"/>
          </a:xfrm>
        </p:spPr>
      </p:pic>
    </p:spTree>
    <p:extLst>
      <p:ext uri="{BB962C8B-B14F-4D97-AF65-F5344CB8AC3E}">
        <p14:creationId xmlns:p14="http://schemas.microsoft.com/office/powerpoint/2010/main" val="85420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C48904-C079-C54D-B146-1955B3E912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application: Breast cancer</a:t>
                </a:r>
                <a:br>
                  <a:rPr lang="en-US" dirty="0"/>
                </a:br>
                <a:r>
                  <a:rPr lang="en-US" sz="2400" dirty="0"/>
                  <a:t>(Known cancer/benign target so we can measure error)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DC48904-C079-C54D-B146-1955B3E91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21655-63F9-A849-9689-527774A8E2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6149"/>
                <a:ext cx="8250678" cy="456081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212 cancer, 357 non-cancer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isn’t great; uncertainty is low for one class (0.0056) but uncertain for the other (.4743)</a:t>
                </a:r>
              </a:p>
              <a:p>
                <a:r>
                  <a:rPr lang="en-US" dirty="0"/>
                  <a:t>To the right are the two possible conf matrices, depending on the cluster number chosen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for cancer and for non-cancer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21655-63F9-A849-9689-527774A8E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6149"/>
                <a:ext cx="8250678" cy="4560814"/>
              </a:xfrm>
              <a:blipFill>
                <a:blip r:embed="rId3"/>
                <a:stretch>
                  <a:fillRect l="-1385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28" y="3980692"/>
            <a:ext cx="14605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28" y="2206329"/>
            <a:ext cx="1447800" cy="1206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9253" y="4338323"/>
            <a:ext cx="8090518" cy="193899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n_clusters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=2,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='k-means++')</a:t>
            </a: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kmeans.fit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(X) </a:t>
            </a:r>
          </a:p>
          <a:p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kmeans.predict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(X) 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cancer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np.where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(y==0)[0]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benign =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np.where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(y==1)[0]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print(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gini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[benign]),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gini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[cancer]) )</a:t>
            </a:r>
          </a:p>
        </p:txBody>
      </p:sp>
      <p:sp>
        <p:nvSpPr>
          <p:cNvPr id="8" name="Oval 7"/>
          <p:cNvSpPr/>
          <p:nvPr/>
        </p:nvSpPr>
        <p:spPr>
          <a:xfrm rot="18696205">
            <a:off x="10639883" y="2339830"/>
            <a:ext cx="447152" cy="1275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4260637">
            <a:off x="10608197" y="4165102"/>
            <a:ext cx="447152" cy="12752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9395653" y="284971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37506" y="187127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73389" y="358969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506583" y="459352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</p:spTree>
    <p:extLst>
      <p:ext uri="{BB962C8B-B14F-4D97-AF65-F5344CB8AC3E}">
        <p14:creationId xmlns:p14="http://schemas.microsoft.com/office/powerpoint/2010/main" val="1935638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2F754B-B732-1442-8433-26902AD990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application:</a:t>
                </a:r>
                <a:br>
                  <a:rPr lang="en-US" dirty="0"/>
                </a:br>
                <a:r>
                  <a:rPr lang="en-US" dirty="0"/>
                  <a:t>color quantization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62F754B-B732-1442-8433-26902AD99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2497B-5277-D943-A9DF-6D13E8E8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34200" cy="4351338"/>
          </a:xfrm>
        </p:spPr>
        <p:txBody>
          <a:bodyPr/>
          <a:lstStyle/>
          <a:p>
            <a:r>
              <a:rPr lang="en-US" dirty="0"/>
              <a:t>Color pictures typically use lots of unique colors, possibly 10s of thousands</a:t>
            </a:r>
          </a:p>
          <a:p>
            <a:r>
              <a:rPr lang="en-US" dirty="0"/>
              <a:t>Each pixel in the image has Red/Green/Blue colors, 1 byte per RGB = 3 bytes (24 bits)</a:t>
            </a:r>
          </a:p>
          <a:p>
            <a:r>
              <a:rPr lang="en-US" dirty="0"/>
              <a:t>Each RGB is a 3D coordinate of color: (R, G, B), with possibly tens of thousands of unique combinations</a:t>
            </a:r>
          </a:p>
          <a:p>
            <a:r>
              <a:rPr lang="en-US" dirty="0"/>
              <a:t>Example with just red/green (omit blue):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4B2E1-0075-5B42-BD43-3C1088AE8D1A}"/>
              </a:ext>
            </a:extLst>
          </p:cNvPr>
          <p:cNvSpPr txBox="1"/>
          <p:nvPr/>
        </p:nvSpPr>
        <p:spPr>
          <a:xfrm>
            <a:off x="0" y="6311900"/>
            <a:ext cx="6899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https://scikit-learn.org/stable/auto_examples/cluster/plot_color_quantization.html</a:t>
            </a:r>
            <a:endParaRPr lang="en-US" sz="1400" dirty="0"/>
          </a:p>
          <a:p>
            <a:r>
              <a:rPr lang="en-US" sz="1400" dirty="0"/>
              <a:t>Image from </a:t>
            </a:r>
            <a:r>
              <a:rPr lang="en-US" sz="1400" dirty="0">
                <a:hlinkClick r:id="rId4"/>
              </a:rPr>
              <a:t>https://en.wikipedia.org/wiki/Color_quantization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3818-D25D-FE42-857B-0BAA867A3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332" y="2141588"/>
            <a:ext cx="4226668" cy="4170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D30EDF-556B-7C4A-A0B7-41234A03A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320" y="129262"/>
            <a:ext cx="1730983" cy="1696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E4582-5005-2E4F-B62F-A641D340FD94}"/>
              </a:ext>
            </a:extLst>
          </p:cNvPr>
          <p:cNvSpPr txBox="1"/>
          <p:nvPr/>
        </p:nvSpPr>
        <p:spPr>
          <a:xfrm>
            <a:off x="8463064" y="23018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blue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744FC-60E0-A440-9250-EFA04399002E}"/>
              </a:ext>
            </a:extLst>
          </p:cNvPr>
          <p:cNvCxnSpPr>
            <a:cxnSpLocks/>
          </p:cNvCxnSpPr>
          <p:nvPr/>
        </p:nvCxnSpPr>
        <p:spPr>
          <a:xfrm>
            <a:off x="9328009" y="414854"/>
            <a:ext cx="90697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81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0114AA-1E50-0949-B12C-8CF02E45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243" y="2249837"/>
            <a:ext cx="2327274" cy="1379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6233"/>
          </a:xfrm>
        </p:spPr>
        <p:txBody>
          <a:bodyPr/>
          <a:lstStyle/>
          <a:p>
            <a:r>
              <a:rPr lang="en-US" dirty="0"/>
              <a:t>Unsupervised learning techniques…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8548" y="1300846"/>
                <a:ext cx="10747917" cy="48955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a nutshell, we have just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and would like to know about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, such as density or interesting </a:t>
                </a:r>
                <a:r>
                  <a:rPr lang="en-US" dirty="0" err="1"/>
                  <a:t>subregions</a:t>
                </a:r>
                <a:r>
                  <a:rPr lang="en-US" dirty="0"/>
                  <a:t>/vectors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matrix)</a:t>
                </a:r>
              </a:p>
              <a:p>
                <a:r>
                  <a:rPr lang="en-US" dirty="0"/>
                  <a:t>Principle components analysis (orthogonal vectors of</a:t>
                </a:r>
                <a:br>
                  <a:rPr lang="en-US" dirty="0"/>
                </a:br>
                <a:r>
                  <a:rPr lang="en-US" dirty="0"/>
                  <a:t>most variation)</a:t>
                </a:r>
              </a:p>
              <a:p>
                <a:r>
                  <a:rPr lang="en-US" dirty="0"/>
                  <a:t>Page rank for ranking most important articles/nodes</a:t>
                </a:r>
              </a:p>
              <a:p>
                <a:r>
                  <a:rPr lang="en-US" dirty="0"/>
                  <a:t>Word embeddings like glove (matrix factorization)</a:t>
                </a:r>
              </a:p>
              <a:p>
                <a:r>
                  <a:rPr lang="en-US" dirty="0"/>
                  <a:t>Anomaly detection (fraud or network attack detection)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8548" y="1300846"/>
                <a:ext cx="10747917" cy="4895574"/>
              </a:xfrm>
              <a:blipFill>
                <a:blip r:embed="rId3"/>
                <a:stretch>
                  <a:fillRect l="-943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611140" y="-29817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Chapter 14 in ESLII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81485-419E-1141-B53D-0BF4C87B2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4116" y="4568733"/>
            <a:ext cx="955527" cy="18173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981EA1-0286-6B40-AF76-54389BAB4922}"/>
              </a:ext>
            </a:extLst>
          </p:cNvPr>
          <p:cNvSpPr/>
          <p:nvPr/>
        </p:nvSpPr>
        <p:spPr>
          <a:xfrm>
            <a:off x="166419" y="5477421"/>
            <a:ext cx="74124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A4145"/>
                </a:solidFill>
                <a:latin typeface="Merriweather" charset="0"/>
              </a:rPr>
              <a:t>“</a:t>
            </a:r>
            <a:r>
              <a:rPr lang="en-US" sz="2000" i="1" dirty="0">
                <a:solidFill>
                  <a:srgbClr val="3A4145"/>
                </a:solidFill>
                <a:latin typeface="Merriweather" charset="0"/>
              </a:rPr>
              <a:t>Almost all of AI's recent progress is through one type, in which some input data (A) is used to quickly generate some simple response (B).</a:t>
            </a:r>
            <a:r>
              <a:rPr lang="en-US" sz="2000" dirty="0">
                <a:solidFill>
                  <a:srgbClr val="3A4145"/>
                </a:solidFill>
                <a:latin typeface="Merriweather" charset="0"/>
              </a:rPr>
              <a:t>”</a:t>
            </a:r>
          </a:p>
          <a:p>
            <a:r>
              <a:rPr lang="en-US" sz="2000" b="1" dirty="0">
                <a:solidFill>
                  <a:srgbClr val="3A4145"/>
                </a:solidFill>
                <a:latin typeface="Merriweather" charset="0"/>
              </a:rPr>
              <a:t>Andrew Ng</a:t>
            </a:r>
            <a:r>
              <a:rPr lang="en-US" sz="2000" dirty="0">
                <a:solidFill>
                  <a:srgbClr val="3A4145"/>
                </a:solidFill>
                <a:latin typeface="Merriweather" charset="0"/>
              </a:rPr>
              <a:t> in </a:t>
            </a:r>
            <a:r>
              <a:rPr lang="en-US" sz="2000" i="1" dirty="0">
                <a:solidFill>
                  <a:srgbClr val="3A4145"/>
                </a:solidFill>
                <a:latin typeface="Merriweather" charset="0"/>
              </a:rPr>
              <a:t>What Artificial Intelligence Can and Can't Do Right Now</a:t>
            </a:r>
          </a:p>
          <a:p>
            <a:r>
              <a:rPr lang="en-US" sz="2000" dirty="0">
                <a:solidFill>
                  <a:srgbClr val="3A4145"/>
                </a:solidFill>
                <a:latin typeface="Merriweather" charset="0"/>
              </a:rPr>
              <a:t>Harvard Business Review November 9, 2016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390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DDF8-00F5-1B4D-A3FA-71202A78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quantization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378B2-58AC-8340-9B79-8FC25992F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713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(R,G,B) takes 3 bytes per pixel which makes images really big</a:t>
            </a:r>
          </a:p>
          <a:p>
            <a:r>
              <a:rPr lang="en-US" dirty="0"/>
              <a:t>If a picture only has 256 unique colors we can map all (R,G,B) vectors to a single byte; the color “index” 0..255 points into a color palette with the full (R,G,B) vectors; 3x compression for each pixel so a massive compression</a:t>
            </a:r>
          </a:p>
          <a:p>
            <a:r>
              <a:rPr lang="en-US" dirty="0"/>
              <a:t>If picture has more than 256 colors, we can cluster in RGB space with k=256 and it will group similar colors together; then we pick the centroid as the colors in the palette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FD51C-0AA6-6F41-AC18-38FB1F375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332" y="1412013"/>
            <a:ext cx="4226668" cy="41703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1BDE28-E3C2-DC4D-BE8C-A75F315EC295}"/>
              </a:ext>
            </a:extLst>
          </p:cNvPr>
          <p:cNvCxnSpPr>
            <a:cxnSpLocks/>
          </p:cNvCxnSpPr>
          <p:nvPr/>
        </p:nvCxnSpPr>
        <p:spPr>
          <a:xfrm flipV="1">
            <a:off x="7042826" y="4883285"/>
            <a:ext cx="1624519" cy="100194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00ABE2-4CCD-6446-9A62-3322B797C89F}"/>
              </a:ext>
            </a:extLst>
          </p:cNvPr>
          <p:cNvCxnSpPr>
            <a:cxnSpLocks/>
          </p:cNvCxnSpPr>
          <p:nvPr/>
        </p:nvCxnSpPr>
        <p:spPr>
          <a:xfrm flipV="1">
            <a:off x="7042826" y="4757195"/>
            <a:ext cx="1624519" cy="1128039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CFFFF6-E3D9-B54C-8F0D-0FAA1B13732D}"/>
              </a:ext>
            </a:extLst>
          </p:cNvPr>
          <p:cNvCxnSpPr>
            <a:cxnSpLocks/>
          </p:cNvCxnSpPr>
          <p:nvPr/>
        </p:nvCxnSpPr>
        <p:spPr>
          <a:xfrm flipV="1">
            <a:off x="7042826" y="4236334"/>
            <a:ext cx="1846531" cy="1648900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901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41EE-50FF-944E-AEE7-75CF30274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r>
              <a:rPr lang="en-US" dirty="0"/>
              <a:t>Color quantization example, k=10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35AE63-0417-4443-BD79-7F709638F0FD}"/>
              </a:ext>
            </a:extLst>
          </p:cNvPr>
          <p:cNvSpPr txBox="1"/>
          <p:nvPr/>
        </p:nvSpPr>
        <p:spPr>
          <a:xfrm>
            <a:off x="-48640" y="6577649"/>
            <a:ext cx="6987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https://github.com/parrt/msds621/blob/master/notebooks/clustering/kmeans.ipynb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88D82-1E7B-DA4D-9F5A-DDCC9F6B6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94" y="1167320"/>
            <a:ext cx="10460612" cy="49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86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C184-CB0E-B744-8B01-5C5A49F9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quantization example, k=4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AF799-CB86-714F-93E1-F4F16F550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908" y="1381850"/>
            <a:ext cx="10288892" cy="4852671"/>
          </a:xfrm>
        </p:spPr>
      </p:pic>
    </p:spTree>
    <p:extLst>
      <p:ext uri="{BB962C8B-B14F-4D97-AF65-F5344CB8AC3E}">
        <p14:creationId xmlns:p14="http://schemas.microsoft.com/office/powerpoint/2010/main" val="2178892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B282-0474-7544-969B-63BD2C2A9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97805-E093-464F-9F2B-2EBD69DF57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-means’ centroids don’t have to be points in X, usually aren’t</a:t>
                </a:r>
              </a:p>
              <a:p>
                <a:r>
                  <a:rPr lang="en-US" i="1" dirty="0"/>
                  <a:t>k-medians</a:t>
                </a:r>
                <a:r>
                  <a:rPr lang="en-US" dirty="0"/>
                  <a:t> uses median not mean for centroids (minimizes </a:t>
                </a:r>
                <a:r>
                  <a:rPr lang="en-US" dirty="0" err="1"/>
                  <a:t>w.r.t.</a:t>
                </a:r>
                <a:r>
                  <a:rPr lang="en-US" dirty="0"/>
                  <a:t> L1 not L2 distance); median even for single dimension doesn’t have to be point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space</a:t>
                </a:r>
              </a:p>
              <a:p>
                <a:r>
                  <a:rPr lang="en-US" i="1" dirty="0"/>
                  <a:t>k-medoids</a:t>
                </a:r>
                <a:r>
                  <a:rPr lang="en-US" dirty="0"/>
                  <a:t> (not spelled </a:t>
                </a:r>
                <a:r>
                  <a:rPr lang="en-US" i="1" dirty="0"/>
                  <a:t>k-</a:t>
                </a:r>
                <a:r>
                  <a:rPr lang="en-US" i="1" dirty="0" err="1"/>
                  <a:t>medioids</a:t>
                </a:r>
                <a:r>
                  <a:rPr lang="en-US" dirty="0"/>
                  <a:t>) requires medoids to be points in X; works with any distance measure; sounds like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but algorithm is pretty different; </a:t>
                </a:r>
                <a:r>
                  <a:rPr lang="en-US" dirty="0" err="1"/>
                  <a:t>gotta</a:t>
                </a:r>
                <a:r>
                  <a:rPr lang="en-US" dirty="0"/>
                  <a:t> pick “centrally located point”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D97805-E093-464F-9F2B-2EBD69DF5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295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Trouble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7515"/>
                <a:ext cx="10805932" cy="46594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requires that we specify number of clusters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Picking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usually a problem</a:t>
                </a:r>
              </a:p>
              <a:p>
                <a:r>
                  <a:rPr lang="en-US" dirty="0"/>
                  <a:t>Color quantization and MNIST digits have known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but few do</a:t>
                </a:r>
              </a:p>
              <a:p>
                <a:r>
                  <a:rPr lang="en-US" dirty="0"/>
                  <a:t>Different starting centroids can lead to very different results</a:t>
                </a:r>
              </a:p>
              <a:p>
                <a:r>
                  <a:rPr lang="en-US" dirty="0"/>
                  <a:t>Each observation is forced into one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clusters, but probabilities might be nice; we could use distance to centroid I guess but a density estimate would be better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7515"/>
                <a:ext cx="10805932" cy="4659448"/>
              </a:xfrm>
              <a:blipFill>
                <a:blip r:embed="rId3"/>
                <a:stretch>
                  <a:fillRect l="-1058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80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(agglomerative)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515"/>
            <a:ext cx="11098696" cy="4659448"/>
          </a:xfrm>
        </p:spPr>
        <p:txBody>
          <a:bodyPr>
            <a:normAutofit/>
          </a:bodyPr>
          <a:lstStyle/>
          <a:p>
            <a:r>
              <a:rPr lang="en-US" b="1" dirty="0"/>
              <a:t>Idea</a:t>
            </a:r>
            <a:r>
              <a:rPr lang="en-US" dirty="0"/>
              <a:t>: put every point into its own singleton cluster; repeatedly group two closest clusters into a meta-cluster until there is a single cluster left</a:t>
            </a:r>
          </a:p>
          <a:p>
            <a:r>
              <a:rPr lang="en-US" dirty="0"/>
              <a:t>Can also stop when distance between clusters are sufficiently large</a:t>
            </a:r>
          </a:p>
          <a:p>
            <a:r>
              <a:rPr lang="en-US" dirty="0"/>
              <a:t>We need a cluster distance metric; called the </a:t>
            </a:r>
            <a:r>
              <a:rPr lang="en-US" i="1" dirty="0"/>
              <a:t>linkage criterion</a:t>
            </a:r>
          </a:p>
          <a:p>
            <a:r>
              <a:rPr lang="en-US" dirty="0"/>
              <a:t>Simplest linkage is just the distance between cluster centroids</a:t>
            </a:r>
          </a:p>
          <a:p>
            <a:r>
              <a:rPr lang="en-US" dirty="0"/>
              <a:t>Result is a tree of clusters, one cluster per level</a:t>
            </a:r>
          </a:p>
          <a:p>
            <a:r>
              <a:rPr lang="en-US" dirty="0"/>
              <a:t>We get all possible clusters</a:t>
            </a:r>
          </a:p>
        </p:txBody>
      </p:sp>
    </p:spTree>
    <p:extLst>
      <p:ext uri="{BB962C8B-B14F-4D97-AF65-F5344CB8AC3E}">
        <p14:creationId xmlns:p14="http://schemas.microsoft.com/office/powerpoint/2010/main" val="164960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9EE812D-A13C-5141-ADAA-673BB929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729" y="1452364"/>
            <a:ext cx="7776271" cy="4057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13A2AD-576B-F142-BF83-CC77C10BB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Dendograms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2AF0A-BD18-8745-8CD6-F9C2B9777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03248" cy="4351338"/>
          </a:xfrm>
        </p:spPr>
        <p:txBody>
          <a:bodyPr/>
          <a:lstStyle/>
          <a:p>
            <a:r>
              <a:rPr lang="en-US" dirty="0" err="1"/>
              <a:t>Dendogram</a:t>
            </a:r>
            <a:r>
              <a:rPr lang="en-US" dirty="0"/>
              <a:t> is a tree of clusters, one cluster per level</a:t>
            </a:r>
          </a:p>
          <a:p>
            <a:r>
              <a:rPr lang="en-US" dirty="0"/>
              <a:t>Distance from node to children reflects between-cluster-metric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7F9E53-4EE1-5F47-99C2-E4371460558C}"/>
              </a:ext>
            </a:extLst>
          </p:cNvPr>
          <p:cNvSpPr txBox="1"/>
          <p:nvPr/>
        </p:nvSpPr>
        <p:spPr>
          <a:xfrm>
            <a:off x="0" y="6550223"/>
            <a:ext cx="704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from </a:t>
            </a:r>
            <a:r>
              <a:rPr lang="en-US" sz="1400" dirty="0">
                <a:hlinkClick r:id="rId3"/>
              </a:rPr>
              <a:t>https://www.statisticshowto.datasciencecentral.com/hierarchical-clustering/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7365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6D0A-628C-284A-BDD5-7B09F4C71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48058" cy="462019"/>
          </a:xfrm>
        </p:spPr>
        <p:txBody>
          <a:bodyPr>
            <a:normAutofit fontScale="90000"/>
          </a:bodyPr>
          <a:lstStyle/>
          <a:p>
            <a:r>
              <a:rPr lang="en-US" dirty="0"/>
              <a:t>Between-cluster distance metrics (</a:t>
            </a:r>
            <a:r>
              <a:rPr lang="en-US" i="1" dirty="0"/>
              <a:t>linkage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785E4-D3E7-194E-8E3A-BF3A82D01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7923"/>
            <a:ext cx="8393349" cy="460904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Minimum distance between any two points in the cluster (</a:t>
            </a:r>
            <a:r>
              <a:rPr lang="en-US" i="1" dirty="0"/>
              <a:t>single linkage</a:t>
            </a:r>
            <a:r>
              <a:rPr lang="en-US" dirty="0"/>
              <a:t>); tends not to get compact clusters and can get chains of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 distance between point pairs (</a:t>
            </a:r>
            <a:r>
              <a:rPr lang="en-US" i="1" dirty="0"/>
              <a:t>complete linkage</a:t>
            </a:r>
            <a:r>
              <a:rPr lang="en-US" dirty="0"/>
              <a:t>); tends to get compact clusters but points can be closer to other clusters than those within their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Average distance of all point pairs from two clusters (</a:t>
            </a:r>
            <a:r>
              <a:rPr lang="en-US" i="1" dirty="0"/>
              <a:t>group average linkage</a:t>
            </a:r>
            <a:r>
              <a:rPr lang="en-US" dirty="0"/>
              <a:t>); tries to get compact clusters that are far apart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Ward’s method </a:t>
            </a:r>
            <a:r>
              <a:rPr lang="en-US" dirty="0"/>
              <a:t>minimizes within-cluster variance; merge pair with smallest variance at each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F9C90-45B9-6340-B082-5C2D0994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736" y="1012339"/>
            <a:ext cx="2444750" cy="1922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997F0B-AC5B-0C41-BBA0-24CCBDFA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574" y="2326846"/>
            <a:ext cx="2545912" cy="2040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89A37-4891-E341-A6BA-9625C93D5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981" y="3755828"/>
            <a:ext cx="2866259" cy="21244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2A6405-7294-DE4D-A0D9-3B733AB7458E}"/>
              </a:ext>
            </a:extLst>
          </p:cNvPr>
          <p:cNvSpPr txBox="1"/>
          <p:nvPr/>
        </p:nvSpPr>
        <p:spPr>
          <a:xfrm>
            <a:off x="0" y="6488668"/>
            <a:ext cx="5107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from </a:t>
            </a:r>
            <a:r>
              <a:rPr lang="en-US" sz="1400" dirty="0">
                <a:hlinkClick r:id="rId5"/>
              </a:rPr>
              <a:t>http://saedsayad.com/clustering_hierarchical.htm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6E92F3-B5E2-7E4E-9D00-5C41379BF081}"/>
              </a:ext>
            </a:extLst>
          </p:cNvPr>
          <p:cNvSpPr/>
          <p:nvPr/>
        </p:nvSpPr>
        <p:spPr>
          <a:xfrm>
            <a:off x="9231549" y="5145125"/>
            <a:ext cx="2776160" cy="89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864920-3CDE-2040-808D-59555DF26A36}"/>
              </a:ext>
            </a:extLst>
          </p:cNvPr>
          <p:cNvSpPr txBox="1"/>
          <p:nvPr/>
        </p:nvSpPr>
        <p:spPr>
          <a:xfrm>
            <a:off x="2255688" y="1012339"/>
            <a:ext cx="448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Warning: statisticians coining terms again!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5D4C84-4D11-6049-BE39-5543A1415F89}"/>
              </a:ext>
            </a:extLst>
          </p:cNvPr>
          <p:cNvCxnSpPr>
            <a:cxnSpLocks/>
          </p:cNvCxnSpPr>
          <p:nvPr/>
        </p:nvCxnSpPr>
        <p:spPr>
          <a:xfrm>
            <a:off x="2689273" y="1330490"/>
            <a:ext cx="173197" cy="64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835395E-38F8-D842-90DD-A3E8E98A5125}"/>
              </a:ext>
            </a:extLst>
          </p:cNvPr>
          <p:cNvCxnSpPr>
            <a:cxnSpLocks/>
          </p:cNvCxnSpPr>
          <p:nvPr/>
        </p:nvCxnSpPr>
        <p:spPr>
          <a:xfrm>
            <a:off x="2689273" y="1330490"/>
            <a:ext cx="3741344" cy="1392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170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DDBF-DBD3-F248-822E-5ABD14864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between-cluster-metric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A17B7-DDC8-0B46-8F0B-6EDC6DDE9CF3}"/>
              </a:ext>
            </a:extLst>
          </p:cNvPr>
          <p:cNvSpPr txBox="1"/>
          <p:nvPr/>
        </p:nvSpPr>
        <p:spPr>
          <a:xfrm>
            <a:off x="0" y="6488668"/>
            <a:ext cx="510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2"/>
              </a:rPr>
              <a:t>https://uc-r.github.io/hc_clustering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E4040-309C-0C41-99A3-710D0E03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18" y="1573353"/>
            <a:ext cx="11801757" cy="4088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374840-8A0D-CD4F-A03F-9951F4074613}"/>
              </a:ext>
            </a:extLst>
          </p:cNvPr>
          <p:cNvSpPr txBox="1"/>
          <p:nvPr/>
        </p:nvSpPr>
        <p:spPr>
          <a:xfrm>
            <a:off x="7980948" y="146996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 distance between 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87CA2-0674-DA41-AE6B-C31613DB81CB}"/>
              </a:ext>
            </a:extLst>
          </p:cNvPr>
          <p:cNvSpPr txBox="1"/>
          <p:nvPr/>
        </p:nvSpPr>
        <p:spPr>
          <a:xfrm>
            <a:off x="1870782" y="1479730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Max distance between points</a:t>
            </a:r>
          </a:p>
        </p:txBody>
      </p:sp>
    </p:spTree>
    <p:extLst>
      <p:ext uri="{BB962C8B-B14F-4D97-AF65-F5344CB8AC3E}">
        <p14:creationId xmlns:p14="http://schemas.microsoft.com/office/powerpoint/2010/main" val="1350721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DC9873-A42D-F845-A3C0-A2F931B33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0116" y="583224"/>
            <a:ext cx="7578605" cy="577936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5290B-20E1-5046-8A48-1DC62F43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Ward’s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493FF-F2B8-1447-8C73-3D99FFBF58F5}"/>
              </a:ext>
            </a:extLst>
          </p:cNvPr>
          <p:cNvSpPr txBox="1"/>
          <p:nvPr/>
        </p:nvSpPr>
        <p:spPr>
          <a:xfrm>
            <a:off x="0" y="6488668"/>
            <a:ext cx="5104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</a:t>
            </a:r>
            <a:r>
              <a:rPr lang="en-US" dirty="0">
                <a:hlinkClick r:id="rId3"/>
              </a:rPr>
              <a:t>https://uc-r.github.io/hc_clustering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3EF18C-88BD-4946-928C-39D980830642}"/>
              </a:ext>
            </a:extLst>
          </p:cNvPr>
          <p:cNvSpPr/>
          <p:nvPr/>
        </p:nvSpPr>
        <p:spPr>
          <a:xfrm>
            <a:off x="6534648" y="137744"/>
            <a:ext cx="2776160" cy="89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6233"/>
          </a:xfrm>
        </p:spPr>
        <p:txBody>
          <a:bodyPr>
            <a:normAutofit/>
          </a:bodyPr>
          <a:lstStyle/>
          <a:p>
            <a:r>
              <a:rPr lang="en-US" dirty="0"/>
              <a:t>Most common unsupervised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1358"/>
                <a:ext cx="10005391" cy="478506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Clustering (unsupervised classifier; i.e., no known classes)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 /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-medoid / mean-shift</a:t>
                </a:r>
              </a:p>
              <a:p>
                <a:pPr lvl="1"/>
                <a:r>
                  <a:rPr lang="en-US" dirty="0"/>
                  <a:t>hierarchical clustering</a:t>
                </a:r>
              </a:p>
              <a:p>
                <a:pPr lvl="1"/>
                <a:r>
                  <a:rPr lang="en-US" dirty="0"/>
                  <a:t>spectral clustering; graph connecting observations (nodes) by distance-labeled edges</a:t>
                </a:r>
              </a:p>
              <a:p>
                <a:r>
                  <a:rPr lang="en-US" dirty="0"/>
                  <a:t>Recommendation engines (this stuff works great)</a:t>
                </a:r>
              </a:p>
              <a:p>
                <a:pPr lvl="1"/>
                <a:r>
                  <a:rPr lang="en-US" dirty="0"/>
                  <a:t>collaborative filtering (“other people like you bought X”);</a:t>
                </a:r>
                <a:br>
                  <a:rPr lang="en-US" dirty="0"/>
                </a:br>
                <a:r>
                  <a:rPr lang="en-US" dirty="0"/>
                  <a:t>best done with embeddings; e.g., see [1]</a:t>
                </a:r>
                <a:endParaRPr lang="en-US" i="1" dirty="0"/>
              </a:p>
              <a:p>
                <a:pPr lvl="1"/>
                <a:r>
                  <a:rPr lang="en-US" dirty="0"/>
                  <a:t>market basket analysis / association rules; see </a:t>
                </a:r>
                <a:r>
                  <a:rPr lang="en-US" i="1" dirty="0"/>
                  <a:t>a priori algorithm</a:t>
                </a:r>
                <a:br>
                  <a:rPr lang="en-US" dirty="0"/>
                </a:br>
                <a:r>
                  <a:rPr lang="en-US" dirty="0"/>
                  <a:t>(“what do people buy together?)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1358"/>
                <a:ext cx="10005391" cy="4785062"/>
              </a:xfrm>
              <a:blipFill>
                <a:blip r:embed="rId2"/>
                <a:stretch>
                  <a:fillRect l="-1142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6488668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3"/>
              </a:rPr>
              <a:t>https://github.com/fastai/fastbook/blob/master/08_collab.ipynb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3522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BC14-50CC-CE4E-9896-43992C991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19817" cy="1325563"/>
          </a:xfrm>
        </p:spPr>
        <p:txBody>
          <a:bodyPr/>
          <a:lstStyle/>
          <a:p>
            <a:r>
              <a:rPr lang="en-US" dirty="0"/>
              <a:t>Non-numeric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32AB7-69A0-404D-B389-3813BBCFC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04251" cy="4351338"/>
          </a:xfrm>
        </p:spPr>
        <p:txBody>
          <a:bodyPr/>
          <a:lstStyle/>
          <a:p>
            <a:r>
              <a:rPr lang="en-US" dirty="0"/>
              <a:t>How do you cluster documents?</a:t>
            </a:r>
          </a:p>
          <a:p>
            <a:r>
              <a:rPr lang="en-US" dirty="0"/>
              <a:t>Can use edit distance or Jaccard similarity between text docs</a:t>
            </a:r>
          </a:p>
          <a:p>
            <a:r>
              <a:rPr lang="en-US" dirty="0"/>
              <a:t>Maybe convert words to Glove word vectors</a:t>
            </a:r>
          </a:p>
          <a:p>
            <a:r>
              <a:rPr lang="en-US" dirty="0"/>
              <a:t>Try your own word embeddings from corpus</a:t>
            </a:r>
          </a:p>
          <a:p>
            <a:r>
              <a:rPr lang="en-US" dirty="0"/>
              <a:t>But what about tabular data with nominal categorical variables?</a:t>
            </a:r>
          </a:p>
          <a:p>
            <a:r>
              <a:rPr lang="en-US" dirty="0"/>
              <a:t>In non-numeric space, what is a centroid vector?</a:t>
            </a:r>
          </a:p>
          <a:p>
            <a:r>
              <a:rPr lang="en-US" dirty="0"/>
              <a:t>There are similarity measures for </a:t>
            </a:r>
            <a:r>
              <a:rPr lang="en-US" dirty="0" err="1"/>
              <a:t>categoricals</a:t>
            </a:r>
            <a:r>
              <a:rPr lang="en-US" dirty="0"/>
              <a:t>, but I’m not a big fan, particularly with mixed numeric and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591238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Breiman’s</a:t>
            </a:r>
            <a:r>
              <a:rPr lang="en-US" dirty="0"/>
              <a:t> RF clustering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5064"/>
                <a:ext cx="10261060" cy="45718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Goal: </a:t>
                </a:r>
                <a:r>
                  <a:rPr lang="en-US" u="sng" dirty="0"/>
                  <a:t>similarity(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u="sng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u="sng" dirty="0"/>
                  <a:t>)</a:t>
                </a:r>
                <a:r>
                  <a:rPr lang="en-US" dirty="0"/>
                  <a:t> or </a:t>
                </a:r>
                <a:r>
                  <a:rPr lang="en-US" u="sng" dirty="0"/>
                  <a:t>distance(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u="sng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u="sng" dirty="0"/>
                  <a:t>)</a:t>
                </a:r>
                <a:r>
                  <a:rPr lang="en-US" dirty="0"/>
                  <a:t> for any two feature vectors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even in the presence of mixed categorical and numeric data</a:t>
                </a:r>
              </a:p>
              <a:p>
                <a:r>
                  <a:rPr lang="en-US" dirty="0"/>
                  <a:t>Random Forests to the rescue again with clever trick that turns unsupervised into supervised problem</a:t>
                </a:r>
              </a:p>
              <a:p>
                <a:r>
                  <a:rPr lang="en-US" dirty="0"/>
                  <a:t>Then derive similarity matrix between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pairs</a:t>
                </a:r>
              </a:p>
              <a:p>
                <a:r>
                  <a:rPr lang="en-US" dirty="0"/>
                  <a:t>Proximity matrix: count how often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appear in same leaf in all trees of forest; normalize by number of leaves</a:t>
                </a:r>
              </a:p>
              <a:p>
                <a:r>
                  <a:rPr lang="en-US" dirty="0"/>
                  <a:t>Use 1 minus proximity to get distance, then can use any clustering algorithm we want like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-means, …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5064"/>
                <a:ext cx="10261060" cy="4571899"/>
              </a:xfrm>
              <a:blipFill>
                <a:blip r:embed="rId2"/>
                <a:stretch>
                  <a:fillRect l="-1112" t="-1939" r="-1978" b="-1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181935-8DB7-6A42-BA43-553B1D5D256D}"/>
              </a:ext>
            </a:extLst>
          </p:cNvPr>
          <p:cNvSpPr txBox="1"/>
          <p:nvPr/>
        </p:nvSpPr>
        <p:spPr>
          <a:xfrm>
            <a:off x="0" y="6488668"/>
            <a:ext cx="6115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https://www.stat.berkeley.edu/~breiman/RandomForests/cc_home.htm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400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4BEA-8AF0-0342-ABD3-BEA4D588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distance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3AF09-C621-C74C-B35C-5921E833C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6698"/>
                <a:ext cx="9191017" cy="4630265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Consider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records as as class 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Duplicate and bootstrap columns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get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’: class 1</a:t>
                </a:r>
              </a:p>
              <a:p>
                <a:pPr lvl="1"/>
                <a:r>
                  <a:rPr lang="en-US" dirty="0" err="1"/>
                  <a:t>Breiman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 created by “…</a:t>
                </a:r>
                <a:r>
                  <a:rPr lang="en-US" i="1" dirty="0"/>
                  <a:t>sampling at random from the </a:t>
                </a:r>
                <a:r>
                  <a:rPr lang="en-US" i="1" u="sng" dirty="0"/>
                  <a:t>univariate</a:t>
                </a:r>
                <a:r>
                  <a:rPr lang="en-US" i="1" dirty="0"/>
                  <a:t> distributions…</a:t>
                </a:r>
                <a:r>
                  <a:rPr lang="en-US" dirty="0"/>
                  <a:t>”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 destroys relationships between columns of X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label/distinguish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vs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Train RF on stacked [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’]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Walk all leaves of all trees, bumping proximity[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]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pairs in leaf; divide proximities by </a:t>
                </a:r>
                <a:r>
                  <a:rPr lang="en-US" dirty="0" err="1"/>
                  <a:t>num</a:t>
                </a:r>
                <a:r>
                  <a:rPr lang="en-US" dirty="0"/>
                  <a:t> of leaves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Cluster using 1-proximity for distance matrix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63AF09-C621-C74C-B35C-5921E833C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6698"/>
                <a:ext cx="9191017" cy="4630265"/>
              </a:xfrm>
              <a:blipFill>
                <a:blip r:embed="rId2"/>
                <a:stretch>
                  <a:fillRect l="-1105" t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E6E0B85-05FC-AD42-9C2D-BB9E4337B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171" y="1423075"/>
            <a:ext cx="2579629" cy="47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5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6D224-E6C6-604A-93C3-D8480EE3C9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/>
                  <a:t>Breiman’s</a:t>
                </a:r>
                <a:r>
                  <a:rPr lang="en-US" dirty="0"/>
                  <a:t> RF gets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’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76D224-E6C6-604A-93C3-D8480EE3C9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31375BA-B80C-7943-BEEE-C671D8367E9F}"/>
              </a:ext>
            </a:extLst>
          </p:cNvPr>
          <p:cNvSpPr txBox="1"/>
          <p:nvPr/>
        </p:nvSpPr>
        <p:spPr>
          <a:xfrm>
            <a:off x="946685" y="2332946"/>
            <a:ext cx="11099541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df_scramble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 :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X.copy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colname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in X: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colname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= \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np.random.choice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(X[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colname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(X), replace=True)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X_rand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AF7BA-3F29-D64C-8C24-E2480231885D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47267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00" dirty="0"/>
                  <a:t>Here’s how to create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’ from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AF7BA-3F29-D64C-8C24-E24802318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4726743" cy="523220"/>
              </a:xfrm>
              <a:prstGeom prst="rect">
                <a:avLst/>
              </a:prstGeom>
              <a:blipFill>
                <a:blip r:embed="rId3"/>
                <a:stretch>
                  <a:fillRect l="-2413" t="-4651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91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4504-0895-DB46-B0BD-2B7469D8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Breiman’s</a:t>
            </a:r>
            <a:r>
              <a:rPr lang="en-US" dirty="0"/>
              <a:t> RF conjures up supervised from unsupervised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28245-0916-7346-B3F3-3E97064BB2A7}"/>
              </a:ext>
            </a:extLst>
          </p:cNvPr>
          <p:cNvSpPr txBox="1"/>
          <p:nvPr/>
        </p:nvSpPr>
        <p:spPr>
          <a:xfrm>
            <a:off x="917502" y="2196758"/>
            <a:ext cx="9705102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conjure_twoclass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 :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)\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         -&gt; 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pd.DataFrame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pd.Series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df_scramble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X_synth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pd.concat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([X,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], axis=0)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y_synth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np.concatenate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np.zeros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(X)),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              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np.ones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X_rand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))],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                     axis=0)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X_synth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pd.Series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y_synth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EA665A-8B32-B04F-8231-75814A7814C7}"/>
              </a:ext>
            </a:extLst>
          </p:cNvPr>
          <p:cNvSpPr txBox="1"/>
          <p:nvPr/>
        </p:nvSpPr>
        <p:spPr>
          <a:xfrm>
            <a:off x="838200" y="5365095"/>
            <a:ext cx="8423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 an RF model to recognize structure between variables,</a:t>
            </a:r>
          </a:p>
          <a:p>
            <a:r>
              <a:rPr lang="en-US" sz="2400" dirty="0"/>
              <a:t>but goal is simply co-existence in leaves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7638D-328B-B64A-97F1-02F814543D8D}"/>
              </a:ext>
            </a:extLst>
          </p:cNvPr>
          <p:cNvSpPr txBox="1"/>
          <p:nvPr/>
        </p:nvSpPr>
        <p:spPr>
          <a:xfrm>
            <a:off x="532435" y="-266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80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EECA-615D-DD45-9C18-E7752858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RF similarity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5DB3FC-E485-D443-8BE6-5A2EF9FBC3E6}"/>
                  </a:ext>
                </a:extLst>
              </p:cNvPr>
              <p:cNvSpPr txBox="1"/>
              <p:nvPr/>
            </p:nvSpPr>
            <p:spPr>
              <a:xfrm>
                <a:off x="1207005" y="2556681"/>
                <a:ext cx="9777990" cy="15849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each tree in RF</a:t>
                </a:r>
              </a:p>
              <a:p>
                <a:pPr lvl="1"/>
                <a:r>
                  <a:rPr lang="en-US" sz="2400" dirty="0"/>
                  <a:t>For each leaf in tree</a:t>
                </a:r>
              </a:p>
              <a:p>
                <a:pPr lvl="2"/>
                <a:r>
                  <a:rPr lang="en-US" sz="2400" dirty="0"/>
                  <a:t>Increment similarity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in leaf (ignoring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2400" dirty="0"/>
                  <a:t> obs.)</a:t>
                </a:r>
              </a:p>
              <a:p>
                <a:r>
                  <a:rPr lang="en-US" sz="2400" dirty="0"/>
                  <a:t>Divide each similarity[</a:t>
                </a:r>
                <a:r>
                  <a:rPr lang="en-US" sz="2400" dirty="0" err="1"/>
                  <a:t>i,j</a:t>
                </a:r>
                <a:r>
                  <a:rPr lang="en-US" sz="2400" dirty="0"/>
                  <a:t>] by number of leaves to normalize similarities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5DB3FC-E485-D443-8BE6-5A2EF9FBC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005" y="2556681"/>
                <a:ext cx="9777990" cy="1584986"/>
              </a:xfrm>
              <a:prstGeom prst="rect">
                <a:avLst/>
              </a:prstGeom>
              <a:blipFill>
                <a:blip r:embed="rId2"/>
                <a:stretch>
                  <a:fillRect l="-907" t="-2362" b="-708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726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D4B6C-D670-574A-BCD6-95B9B080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RFs for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8958D-F503-AE46-8314-3273B82D3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Similarity Forests</a:t>
            </a:r>
            <a:br>
              <a:rPr lang="en-US" dirty="0"/>
            </a:br>
            <a:r>
              <a:rPr lang="en-US" dirty="0">
                <a:hlinkClick r:id="rId2"/>
              </a:rPr>
              <a:t>http://biorxiv.org/cgi/reprint/258699v1</a:t>
            </a:r>
            <a:r>
              <a:rPr lang="en-US" dirty="0"/>
              <a:t>  </a:t>
            </a:r>
          </a:p>
          <a:p>
            <a:r>
              <a:rPr lang="en-US" b="1" dirty="0"/>
              <a:t>Unsupervised Learning With Random Forest Predictors</a:t>
            </a:r>
            <a:br>
              <a:rPr lang="en-US" dirty="0"/>
            </a:br>
            <a:r>
              <a:rPr lang="en-US" dirty="0">
                <a:hlinkClick r:id="rId3"/>
              </a:rPr>
              <a:t>https://horvath.genetics.ucla.edu/html/RFclustering/RFclustering/RandomForestHorvath.pdf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7707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40F7E-D222-DB4D-9277-965CC7F44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clustering is</a:t>
            </a:r>
            <a:r>
              <a:rPr lang="mr-IN" dirty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16DCD-B878-684A-B163-3EB29E026E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0565"/>
                <a:ext cx="10515600" cy="46363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Clustering sounds awesome but useful only in limited circumstances, such as vector quantization &amp; compression, and usually only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small</a:t>
                </a:r>
              </a:p>
              <a:p>
                <a:r>
                  <a:rPr lang="en-US" dirty="0"/>
                  <a:t>Generally doesn’t work well with imbalanced data sets such as fraud or network attack classification</a:t>
                </a:r>
              </a:p>
              <a:p>
                <a:r>
                  <a:rPr lang="en-US" dirty="0"/>
                  <a:t>There no clear measure of success, such as the metrics used by supervised learning; e.g., you have bank transactions and no idea which are fraudulent; design algorithm to identify fraud; now, how do you know if your algorithm works?</a:t>
                </a:r>
              </a:p>
              <a:p>
                <a:r>
                  <a:rPr lang="en-US" dirty="0"/>
                  <a:t>You can measure cluster centroid separation, but it still doesn’t truly indicate proper clustering; might have too many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etc</a:t>
                </a:r>
                <a:r>
                  <a:rPr lang="en-US" dirty="0"/>
                  <a:t>…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16DCD-B878-684A-B163-3EB29E026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0565"/>
                <a:ext cx="10515600" cy="4636398"/>
              </a:xfrm>
              <a:blipFill>
                <a:blip r:embed="rId2"/>
                <a:stretch>
                  <a:fillRect l="-1086" t="-3005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14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B646A-45F2-AB4A-A88B-6A4B8D81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79349" cy="1325563"/>
          </a:xfrm>
        </p:spPr>
        <p:txBody>
          <a:bodyPr>
            <a:normAutofit/>
          </a:bodyPr>
          <a:lstStyle/>
          <a:p>
            <a:r>
              <a:rPr lang="en-US" dirty="0"/>
              <a:t>Is clustering really what we want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EF1B-511D-6747-AAEB-8F2FAD583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322"/>
            <a:ext cx="10515600" cy="4596641"/>
          </a:xfrm>
        </p:spPr>
        <p:txBody>
          <a:bodyPr>
            <a:normAutofit/>
          </a:bodyPr>
          <a:lstStyle/>
          <a:p>
            <a:r>
              <a:rPr lang="en-US" dirty="0"/>
              <a:t>Imagine clustering a customer </a:t>
            </a:r>
            <a:r>
              <a:rPr lang="en-US" dirty="0" err="1"/>
              <a:t>db</a:t>
            </a:r>
            <a:r>
              <a:rPr lang="en-US" dirty="0"/>
              <a:t> into 4 clusters; now what?</a:t>
            </a:r>
          </a:p>
          <a:p>
            <a:r>
              <a:rPr lang="en-US" dirty="0"/>
              <a:t>You have 4 groups of, say, 4 million records each; what do you do with it?</a:t>
            </a:r>
          </a:p>
          <a:p>
            <a:r>
              <a:rPr lang="en-US" dirty="0"/>
              <a:t>Let’s say you can identify marketing-related groups like “</a:t>
            </a:r>
            <a:r>
              <a:rPr lang="en-US" dirty="0" err="1"/>
              <a:t>technerd</a:t>
            </a:r>
            <a:r>
              <a:rPr lang="en-US" dirty="0"/>
              <a:t>”, “</a:t>
            </a:r>
            <a:r>
              <a:rPr lang="en-US" dirty="0" err="1"/>
              <a:t>shoeshopper</a:t>
            </a:r>
            <a:r>
              <a:rPr lang="en-US" dirty="0"/>
              <a:t>”, </a:t>
            </a:r>
            <a:r>
              <a:rPr lang="en-US" dirty="0" err="1"/>
              <a:t>etc</a:t>
            </a:r>
            <a:r>
              <a:rPr lang="mr-IN" dirty="0"/>
              <a:t>…</a:t>
            </a:r>
            <a:r>
              <a:rPr lang="en-US" dirty="0"/>
              <a:t> What do you do with that info? </a:t>
            </a:r>
          </a:p>
          <a:p>
            <a:r>
              <a:rPr lang="en-US" dirty="0"/>
              <a:t>Old joke: You know you’re wasting half of your marketing money; you just don’t know which half!</a:t>
            </a:r>
          </a:p>
          <a:p>
            <a:r>
              <a:rPr lang="en-US" dirty="0"/>
              <a:t>Can try to market to those groups but don’t we really want to know what kind of ad people click on? Run an ad campaign and track customer-&gt;clicks; now you have a supervised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2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2B36-E61D-494A-B627-646DA2F44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can try semi-supervised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D4C3E-8540-F840-9DE4-07AAA9CF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5064"/>
            <a:ext cx="10689077" cy="4571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getting labels is expensive or difficult, such as in medicine</a:t>
            </a:r>
          </a:p>
          <a:p>
            <a:r>
              <a:rPr lang="en-US" dirty="0"/>
              <a:t>Still, it’s good idea to try to turn unsupervised into supervised learn problem so let’s try to start with this “kernel” and gradually broaden the labeled data</a:t>
            </a:r>
          </a:p>
          <a:p>
            <a:r>
              <a:rPr lang="en-US" dirty="0"/>
              <a:t>Use a few labeled observations to get things started, such as picking the initial centroids (cluster centers); try to get your client to give you class labels for a few observations</a:t>
            </a:r>
          </a:p>
          <a:p>
            <a:r>
              <a:rPr lang="en-US" dirty="0"/>
              <a:t>For a good summary, see </a:t>
            </a:r>
            <a:r>
              <a:rPr lang="en-US" b="1" dirty="0"/>
              <a:t>An overview of proxy-label approaches for semi-supervised learning</a:t>
            </a:r>
            <a:r>
              <a:rPr lang="en-US" dirty="0"/>
              <a:t> by S. Ruder</a:t>
            </a:r>
            <a:br>
              <a:rPr lang="en-US" dirty="0"/>
            </a:br>
            <a:r>
              <a:rPr lang="en-US" dirty="0">
                <a:hlinkClick r:id="rId2"/>
              </a:rPr>
              <a:t>https://ruder.io/semi-supervised/index.html#selftraining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2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4EBF-E1BE-F24E-B2C6-B71AEBC5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possible self-training procedure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0CB54-B082-2146-9AC5-CDB6076294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17515"/>
                <a:ext cx="10515600" cy="465944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Get small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labeled training set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Train supervised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on initial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set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Use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to make predictions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Combine highest confidence predictions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/>
                  <a:t> to get, new larger labeled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Train 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Repeat until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are labeled or no high confidence obs.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0CB54-B082-2146-9AC5-CDB6076294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17515"/>
                <a:ext cx="10515600" cy="4659448"/>
              </a:xfrm>
              <a:blipFill>
                <a:blip r:embed="rId2"/>
                <a:stretch>
                  <a:fillRect l="-1086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F9E9C0-06AB-4146-BC1A-5C359D93B703}"/>
              </a:ext>
            </a:extLst>
          </p:cNvPr>
          <p:cNvSpPr txBox="1"/>
          <p:nvPr/>
        </p:nvSpPr>
        <p:spPr>
          <a:xfrm>
            <a:off x="77822" y="6176963"/>
            <a:ext cx="7112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E.g., see </a:t>
            </a:r>
            <a:r>
              <a:rPr lang="en-US" sz="1400" b="1" dirty="0"/>
              <a:t>Semi-Supervised Self-Training of Object Detection Models </a:t>
            </a:r>
          </a:p>
          <a:p>
            <a:r>
              <a:rPr lang="en-US" sz="1400" dirty="0">
                <a:hlinkClick r:id="rId3"/>
              </a:rPr>
              <a:t>http://citeseerx.ist.psu.edu/viewdoc/download?doi=10.1.1.68.3602&amp;rep=rep1&amp;type=pdf</a:t>
            </a:r>
            <a:r>
              <a:rPr lang="en-US" sz="1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BDD359-1419-9F45-AADC-5475FEC1769E}"/>
              </a:ext>
            </a:extLst>
          </p:cNvPr>
          <p:cNvSpPr txBox="1"/>
          <p:nvPr/>
        </p:nvSpPr>
        <p:spPr>
          <a:xfrm>
            <a:off x="838200" y="5145932"/>
            <a:ext cx="8241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Selecting “highest confidence” metric requires experimentation</a:t>
            </a:r>
          </a:p>
          <a:p>
            <a:r>
              <a:rPr lang="en-US" sz="2200" dirty="0"/>
              <a:t>and requires accurate confidence or probabilities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354626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B89FE-9E67-8E4B-8631-9B1444E2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59AE9-4742-6D44-816C-66A2B4E0F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53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4521-866C-AE49-863A-B6772B61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preliminaries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DC0BF1-DB98-B346-9BB3-942989BBE6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0383"/>
                <a:ext cx="10659894" cy="460658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space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coordinates</a:t>
                </a:r>
              </a:p>
              <a:p>
                <a:r>
                  <a:rPr lang="en-US" dirty="0"/>
                  <a:t>Space can be Euclidean but categorical vars present a challenge</a:t>
                </a:r>
              </a:p>
              <a:p>
                <a:r>
                  <a:rPr lang="en-US" dirty="0"/>
                  <a:t>All such spaces must have </a:t>
                </a:r>
                <a:r>
                  <a:rPr lang="en-US" u="sng" dirty="0"/>
                  <a:t>distance(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u="sng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u="sng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u="sng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u="sng" dirty="0"/>
                  <a:t>)</a:t>
                </a:r>
                <a:r>
                  <a:rPr lang="en-US" dirty="0"/>
                  <a:t> measure</a:t>
                </a:r>
              </a:p>
              <a:p>
                <a:r>
                  <a:rPr lang="en-US" dirty="0"/>
                  <a:t>Often we need to normalize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values so distance means same thing in all directions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common distances for Euclidean space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also useful: max abs difference in any dimension</a:t>
                </a:r>
              </a:p>
              <a:p>
                <a:r>
                  <a:rPr lang="en-US" dirty="0"/>
                  <a:t>For large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and/or binary values, better to use cosine similarity (angle between 2 vectors); cos(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den>
                    </m:f>
                  </m:oMath>
                </a14:m>
                <a:r>
                  <a:rPr lang="en-US" dirty="0"/>
                  <a:t> so 1-cos(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is distance</a:t>
                </a:r>
              </a:p>
              <a:p>
                <a:r>
                  <a:rPr lang="en-US" dirty="0"/>
                  <a:t>Two flavors: point-assignment and agglomerative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DC0BF1-DB98-B346-9BB3-942989BBE6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0383"/>
                <a:ext cx="10659894" cy="4606580"/>
              </a:xfrm>
              <a:blipFill>
                <a:blip r:embed="rId2"/>
                <a:stretch>
                  <a:fillRect l="-952" t="-2473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4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2439</TotalTime>
  <Words>2996</Words>
  <Application>Microsoft Macintosh PowerPoint</Application>
  <PresentationFormat>Widescreen</PresentationFormat>
  <Paragraphs>236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Merriweather</vt:lpstr>
      <vt:lpstr>Monaco</vt:lpstr>
      <vt:lpstr>Office Theme</vt:lpstr>
      <vt:lpstr>Unsupervised learning</vt:lpstr>
      <vt:lpstr>Unsupervised learning techniques…</vt:lpstr>
      <vt:lpstr>Most common unsupervised learning</vt:lpstr>
      <vt:lpstr>The problem with clustering is…</vt:lpstr>
      <vt:lpstr>Is clustering really what we want anyway?</vt:lpstr>
      <vt:lpstr>Instead can try semi-supervised learning</vt:lpstr>
      <vt:lpstr>One possible self-training procedure</vt:lpstr>
      <vt:lpstr>Clustering</vt:lpstr>
      <vt:lpstr>Clustering preliminaries</vt:lpstr>
      <vt:lpstr>Clustering examples</vt:lpstr>
      <vt:lpstr>Distance measure requirements</vt:lpstr>
      <vt:lpstr>k-means clustering</vt:lpstr>
      <vt:lpstr>k-mean clustering animation</vt:lpstr>
      <vt:lpstr>k-means algorithm</vt:lpstr>
      <vt:lpstr>k-means application: MNIST (Known digits so we can measure error)</vt:lpstr>
      <vt:lpstr>Compare clustering of multiple image subsets with random initial centroids (doesn't seem to work well)</vt:lpstr>
      <vt:lpstr>Example predictions in cluster</vt:lpstr>
      <vt:lpstr>k-means application: Breast cancer (Known cancer/benign target so we can measure error)</vt:lpstr>
      <vt:lpstr>k-means application: color quantization</vt:lpstr>
      <vt:lpstr>Color quantization cont’d</vt:lpstr>
      <vt:lpstr>Color quantization example, k=10</vt:lpstr>
      <vt:lpstr>Color quantization example, k=4</vt:lpstr>
      <vt:lpstr>Confusion point</vt:lpstr>
      <vt:lpstr>Trouble with k-means</vt:lpstr>
      <vt:lpstr>Hierarchical (agglomerative) clustering</vt:lpstr>
      <vt:lpstr>Dendograms</vt:lpstr>
      <vt:lpstr>Between-cluster distance metrics (linkage)</vt:lpstr>
      <vt:lpstr>Effect of between-cluster-metric</vt:lpstr>
      <vt:lpstr>Ward’s method</vt:lpstr>
      <vt:lpstr>Non-numeric clustering</vt:lpstr>
      <vt:lpstr>Breiman’s RF clustering</vt:lpstr>
      <vt:lpstr>Random Forest distance metric</vt:lpstr>
      <vt:lpstr>Breiman’s RF gets X’ from X</vt:lpstr>
      <vt:lpstr>Breiman’s RF conjures up supervised from unsupervised</vt:lpstr>
      <vt:lpstr>Computing RF similarity matrix</vt:lpstr>
      <vt:lpstr>More on RFs for similarity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Microsoft Office User</dc:creator>
  <cp:lastModifiedBy>Terence Parr</cp:lastModifiedBy>
  <cp:revision>269</cp:revision>
  <cp:lastPrinted>2019-12-04T02:11:36Z</cp:lastPrinted>
  <dcterms:created xsi:type="dcterms:W3CDTF">2019-09-14T17:33:29Z</dcterms:created>
  <dcterms:modified xsi:type="dcterms:W3CDTF">2021-03-08T23:26:08Z</dcterms:modified>
</cp:coreProperties>
</file>